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3C6"/>
    <a:srgbClr val="0099FF"/>
    <a:srgbClr val="9999FF"/>
    <a:srgbClr val="CC99FF"/>
    <a:srgbClr val="FF9966"/>
    <a:srgbClr val="E5C3EB"/>
    <a:srgbClr val="FFCCCC"/>
    <a:srgbClr val="FFFF99"/>
    <a:srgbClr val="66CCFF"/>
    <a:srgbClr val="D5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E5009-5995-459A-827B-420A5B1CD565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E3BE-1308-4895-A518-37D3D1AEB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3BE-1308-4895-A518-37D3D1AEB5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2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2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6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5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7F9D-8834-47C7-B350-83A3CF503F4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3241950" cy="26432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6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+mj-lt"/>
              </a:rPr>
              <a:t>У Вас появился первый ребенок!</a:t>
            </a:r>
            <a:endParaRPr lang="ru-RU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3643314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Какие меры социальной поддержки Вам положены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33575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3286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Единовременное пособие при  рождении ребенка </a:t>
            </a:r>
            <a:r>
              <a:rPr lang="ru-RU" sz="1200" smtClean="0">
                <a:solidFill>
                  <a:srgbClr val="002060"/>
                </a:solidFill>
              </a:rPr>
              <a:t>– </a:t>
            </a:r>
            <a:r>
              <a:rPr lang="ru-RU" sz="1200" b="1" smtClean="0">
                <a:solidFill>
                  <a:srgbClr val="C00000"/>
                </a:solidFill>
              </a:rPr>
              <a:t>18 004,12 </a:t>
            </a:r>
            <a:r>
              <a:rPr lang="ru-RU" sz="1200" b="1" dirty="0" smtClean="0">
                <a:solidFill>
                  <a:srgbClr val="C00000"/>
                </a:solidFill>
              </a:rPr>
              <a:t>рубля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  </a:t>
            </a:r>
            <a:r>
              <a:rPr lang="ru-RU" sz="12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200" dirty="0" smtClean="0">
                <a:solidFill>
                  <a:srgbClr val="002060"/>
                </a:solidFill>
              </a:rPr>
              <a:t>     –  </a:t>
            </a:r>
            <a:r>
              <a:rPr lang="ru-RU" sz="1200" b="1" smtClean="0">
                <a:solidFill>
                  <a:srgbClr val="C00000"/>
                </a:solidFill>
              </a:rPr>
              <a:t>3 375,77 </a:t>
            </a:r>
            <a:r>
              <a:rPr lang="ru-RU" sz="1200" b="1" dirty="0" smtClean="0">
                <a:solidFill>
                  <a:srgbClr val="C00000"/>
                </a:solidFill>
              </a:rPr>
              <a:t>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Ежемесячная выплата в связи с рождением (усыновлением) первого ребенка  (от 0 до 3 лет) – </a:t>
            </a:r>
            <a:r>
              <a:rPr lang="ru-RU" sz="1200" b="1" dirty="0" smtClean="0">
                <a:solidFill>
                  <a:srgbClr val="C00000"/>
                </a:solidFill>
              </a:rPr>
              <a:t>9 490 рублей </a:t>
            </a:r>
          </a:p>
          <a:p>
            <a:pPr algn="just">
              <a:buFont typeface="Wingdings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первым ребенком в возрасте от полутора до трех лет, рожденным матерью до 25 лет – </a:t>
            </a:r>
            <a:r>
              <a:rPr lang="ru-RU" sz="1200" b="1" dirty="0" smtClean="0">
                <a:solidFill>
                  <a:srgbClr val="C00000"/>
                </a:solidFill>
              </a:rPr>
              <a:t>3 000 рублей</a:t>
            </a:r>
          </a:p>
          <a:p>
            <a:pPr algn="just">
              <a:buFont typeface="Wingdings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Пособие на ребенка (от 0 до 16 лет):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минимальный размер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198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ребенка-инвалида</a:t>
            </a:r>
            <a:r>
              <a:rPr lang="ru-RU" sz="1200" dirty="0" smtClean="0">
                <a:solidFill>
                  <a:srgbClr val="002060"/>
                </a:solidFill>
              </a:rPr>
              <a:t>  - </a:t>
            </a:r>
            <a:r>
              <a:rPr lang="ru-RU" sz="1200" b="1" dirty="0" smtClean="0">
                <a:solidFill>
                  <a:srgbClr val="C00000"/>
                </a:solidFill>
              </a:rPr>
              <a:t>266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 одинокой матери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рублей;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на ребенка, родители которого уклоняются                от уплаты алиментов 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 </a:t>
            </a:r>
          </a:p>
          <a:p>
            <a:pPr algn="just"/>
            <a:endParaRPr lang="ru-RU" sz="6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Компенсация платы за присмотр и уход за детьми в ДОУ – </a:t>
            </a:r>
            <a:r>
              <a:rPr lang="ru-RU" sz="1200" b="1" dirty="0" smtClean="0">
                <a:solidFill>
                  <a:srgbClr val="C00000"/>
                </a:solidFill>
              </a:rPr>
              <a:t>20% </a:t>
            </a:r>
            <a:r>
              <a:rPr lang="ru-RU" sz="1200" i="1" dirty="0" smtClean="0">
                <a:solidFill>
                  <a:srgbClr val="002060"/>
                </a:solidFill>
              </a:rPr>
              <a:t>от среднего размера платы по области (1410 рублей)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643050"/>
            <a:ext cx="2881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2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200" dirty="0" smtClean="0">
                <a:solidFill>
                  <a:srgbClr val="002060"/>
                </a:solidFill>
              </a:rPr>
              <a:t>  –  </a:t>
            </a:r>
            <a:r>
              <a:rPr lang="ru-RU" sz="1200" b="1" dirty="0" smtClean="0">
                <a:solidFill>
                  <a:srgbClr val="C00000"/>
                </a:solidFill>
              </a:rPr>
              <a:t>40%</a:t>
            </a:r>
            <a:r>
              <a:rPr lang="ru-RU" sz="12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  <a:p>
            <a:pPr algn="just"/>
            <a:endParaRPr lang="ru-RU" sz="800" u="sng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Обеспечение детей полноценным питанием  в возрасте  до 3 лет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в медицинское учреждение)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143636" y="428604"/>
            <a:ext cx="2812848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14282" y="428604"/>
            <a:ext cx="2786082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000372"/>
            <a:ext cx="381424" cy="3121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4857760"/>
            <a:ext cx="381424" cy="3121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500570"/>
            <a:ext cx="381424" cy="3121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6429396"/>
            <a:ext cx="381424" cy="312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29124" y="6429396"/>
            <a:ext cx="3581424" cy="27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6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+mj-lt"/>
              </a:rPr>
              <a:t>У Вас появился второй ребенок!</a:t>
            </a:r>
            <a:endParaRPr lang="ru-RU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4221088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Какие меры социальной поддержки Вам положены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01210"/>
            <a:ext cx="285752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686" y="465136"/>
            <a:ext cx="3027162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228184" y="481734"/>
            <a:ext cx="2808553" cy="116131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3143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Единовременное пособие при 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рождении ребенка </a:t>
            </a:r>
            <a:r>
              <a:rPr lang="ru-RU" sz="1200" smtClean="0">
                <a:solidFill>
                  <a:srgbClr val="002060"/>
                </a:solidFill>
              </a:rPr>
              <a:t>– </a:t>
            </a:r>
            <a:r>
              <a:rPr lang="ru-RU" sz="1200" b="1" smtClean="0">
                <a:solidFill>
                  <a:srgbClr val="C00000"/>
                </a:solidFill>
              </a:rPr>
              <a:t>18 004,12 </a:t>
            </a:r>
            <a:r>
              <a:rPr lang="ru-RU" sz="1200" b="1" dirty="0" smtClean="0">
                <a:solidFill>
                  <a:srgbClr val="C00000"/>
                </a:solidFill>
              </a:rPr>
              <a:t>рубля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ребенком до достижение им возраста 1,5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лет  </a:t>
            </a:r>
            <a:r>
              <a:rPr lang="ru-RU" sz="12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200" dirty="0" smtClean="0">
                <a:solidFill>
                  <a:srgbClr val="002060"/>
                </a:solidFill>
              </a:rPr>
              <a:t>     </a:t>
            </a:r>
            <a:r>
              <a:rPr lang="ru-RU" sz="1200" smtClean="0">
                <a:solidFill>
                  <a:srgbClr val="002060"/>
                </a:solidFill>
              </a:rPr>
              <a:t>–  </a:t>
            </a:r>
            <a:r>
              <a:rPr lang="ru-RU" sz="1200" b="1" smtClean="0">
                <a:solidFill>
                  <a:srgbClr val="C00000"/>
                </a:solidFill>
              </a:rPr>
              <a:t>6 751,54 </a:t>
            </a:r>
            <a:r>
              <a:rPr lang="ru-RU" sz="1200" b="1" dirty="0" smtClean="0">
                <a:solidFill>
                  <a:srgbClr val="C00000"/>
                </a:solidFill>
              </a:rPr>
              <a:t>рублей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Пособие на ребенка (от 0 до 16 лет):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минимальный размер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198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ребенка-инвалида</a:t>
            </a:r>
            <a:r>
              <a:rPr lang="ru-RU" sz="1200" dirty="0" smtClean="0">
                <a:solidFill>
                  <a:srgbClr val="002060"/>
                </a:solidFill>
              </a:rPr>
              <a:t>  - </a:t>
            </a:r>
            <a:r>
              <a:rPr lang="ru-RU" sz="1200" b="1" dirty="0" smtClean="0">
                <a:solidFill>
                  <a:srgbClr val="C00000"/>
                </a:solidFill>
              </a:rPr>
              <a:t>266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 одинокой матери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рублей;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на ребенка, родители которого уклоняются от уплаты алиментов 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</a:t>
            </a:r>
            <a:endParaRPr lang="ru-RU" sz="1200" u="sng" dirty="0" smtClean="0">
              <a:solidFill>
                <a:srgbClr val="C00000"/>
              </a:solidFill>
            </a:endParaRP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Компенсация платы за присмотр и уход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за детьми в ДОУ – </a:t>
            </a:r>
            <a:r>
              <a:rPr lang="ru-RU" sz="1200" b="1" i="1" dirty="0" smtClean="0">
                <a:solidFill>
                  <a:srgbClr val="C00000"/>
                </a:solidFill>
              </a:rPr>
              <a:t>50%</a:t>
            </a:r>
            <a:r>
              <a:rPr lang="ru-RU" sz="1200" i="1" dirty="0" smtClean="0">
                <a:solidFill>
                  <a:srgbClr val="002060"/>
                </a:solidFill>
              </a:rPr>
              <a:t> от среднего</a:t>
            </a:r>
          </a:p>
          <a:p>
            <a:pPr marL="171450" indent="-171450" algn="just"/>
            <a:r>
              <a:rPr lang="ru-RU" sz="1200" i="1" dirty="0" smtClean="0">
                <a:solidFill>
                  <a:srgbClr val="002060"/>
                </a:solidFill>
              </a:rPr>
              <a:t> размера платы по области (1410 рублей)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i="1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643050"/>
            <a:ext cx="30957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2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200" dirty="0" smtClean="0">
                <a:solidFill>
                  <a:srgbClr val="002060"/>
                </a:solidFill>
              </a:rPr>
              <a:t>  –  </a:t>
            </a:r>
            <a:r>
              <a:rPr lang="ru-RU" sz="1200" b="1" dirty="0" smtClean="0">
                <a:solidFill>
                  <a:srgbClr val="C00000"/>
                </a:solidFill>
              </a:rPr>
              <a:t>40%</a:t>
            </a:r>
            <a:r>
              <a:rPr lang="ru-RU" sz="12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Ежемесячная выплата в связи с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рождением (усыновлением) второго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ребенка  (от 0 до 3 лет) – </a:t>
            </a:r>
            <a:r>
              <a:rPr lang="ru-RU" sz="1200" b="1" dirty="0" smtClean="0">
                <a:solidFill>
                  <a:srgbClr val="C00000"/>
                </a:solidFill>
              </a:rPr>
              <a:t>9 490 рублей</a:t>
            </a:r>
          </a:p>
          <a:p>
            <a:pPr marL="171450" indent="-171450" algn="just"/>
            <a:r>
              <a:rPr lang="ru-RU" sz="1200" i="1" dirty="0" smtClean="0">
                <a:solidFill>
                  <a:srgbClr val="002060"/>
                </a:solidFill>
              </a:rPr>
              <a:t> (из средств материнского капитала)</a:t>
            </a:r>
          </a:p>
          <a:p>
            <a:pPr marL="171450" indent="-171450" algn="just">
              <a:buFont typeface="Wingdings" pitchFamily="2" charset="2"/>
              <a:buChar char="v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детей полноценным питанием  в возрасте  до 3 лет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в медицинское учреждение)</a:t>
            </a:r>
          </a:p>
          <a:p>
            <a:pPr marL="171450" indent="-171450"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375B2F"/>
                </a:solidFill>
              </a:rPr>
              <a:t>Материнский (семейный) капитал –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616 617 рублей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375B2F"/>
                </a:solidFill>
              </a:rPr>
              <a:t>Предоставление ипотечного кредита (займа) по льготной процентной ставке </a:t>
            </a:r>
            <a:r>
              <a:rPr lang="ru-RU" sz="1200" b="1" dirty="0" smtClean="0">
                <a:solidFill>
                  <a:srgbClr val="C00000"/>
                </a:solidFill>
              </a:rPr>
              <a:t>6%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375B2F"/>
                </a:solidFill>
              </a:rPr>
              <a:t>годовых  (обращаться в кредитную организацию)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</a:endParaRP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785794"/>
            <a:ext cx="2800410" cy="28750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5357826"/>
            <a:ext cx="361453" cy="3412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28" y="3857628"/>
            <a:ext cx="361453" cy="3412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6429396"/>
            <a:ext cx="381424" cy="3121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643314"/>
            <a:ext cx="381424" cy="3121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7096" y="6429396"/>
            <a:ext cx="3643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46" y="4797152"/>
            <a:ext cx="381424" cy="3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857364"/>
            <a:ext cx="3357586" cy="326295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У Вас появился третий ребенок! Меры социальной поддержки: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569842"/>
            <a:ext cx="8858312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</a:t>
            </a:r>
            <a:endParaRPr lang="ru-RU" sz="95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14282" y="357166"/>
            <a:ext cx="5038256" cy="677847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715008" y="357166"/>
            <a:ext cx="3214709" cy="738320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0108"/>
            <a:ext cx="553663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Единовременное пособие при  рождении ребенка </a:t>
            </a:r>
            <a:r>
              <a:rPr lang="ru-RU" sz="1100" smtClean="0">
                <a:solidFill>
                  <a:srgbClr val="002060"/>
                </a:solidFill>
              </a:rPr>
              <a:t>– </a:t>
            </a:r>
            <a:r>
              <a:rPr lang="ru-RU" sz="1100" b="1" smtClean="0">
                <a:solidFill>
                  <a:srgbClr val="C00000"/>
                </a:solidFill>
              </a:rPr>
              <a:t>18 004,12 </a:t>
            </a:r>
            <a:r>
              <a:rPr lang="ru-RU" sz="1100" b="1" dirty="0" smtClean="0">
                <a:solidFill>
                  <a:srgbClr val="C00000"/>
                </a:solidFill>
              </a:rPr>
              <a:t>рубля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 </a:t>
            </a:r>
            <a:r>
              <a:rPr lang="ru-RU" sz="11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100" dirty="0" smtClean="0">
                <a:solidFill>
                  <a:srgbClr val="002060"/>
                </a:solidFill>
              </a:rPr>
              <a:t>     </a:t>
            </a:r>
            <a:r>
              <a:rPr lang="ru-RU" sz="1100" smtClean="0">
                <a:solidFill>
                  <a:srgbClr val="002060"/>
                </a:solidFill>
              </a:rPr>
              <a:t>–  </a:t>
            </a:r>
            <a:r>
              <a:rPr lang="ru-RU" sz="1100" b="1" smtClean="0">
                <a:solidFill>
                  <a:srgbClr val="C00000"/>
                </a:solidFill>
              </a:rPr>
              <a:t>6751,54 </a:t>
            </a:r>
            <a:r>
              <a:rPr lang="ru-RU" sz="1100" b="1" dirty="0" smtClean="0">
                <a:solidFill>
                  <a:srgbClr val="C00000"/>
                </a:solidFill>
              </a:rPr>
              <a:t>рублей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sz="5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 Ежемесячная  денежная выплата на третьего или последующего ребенка                             (от 0 до 3 лет)  - </a:t>
            </a:r>
            <a:r>
              <a:rPr lang="ru-RU" sz="1100" b="1" dirty="0" smtClean="0">
                <a:solidFill>
                  <a:srgbClr val="C00000"/>
                </a:solidFill>
              </a:rPr>
              <a:t>9 063 рубля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 algn="just"/>
            <a:endParaRPr lang="ru-RU" sz="5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Ежемесячное пособие на ребенка -  </a:t>
            </a:r>
            <a:r>
              <a:rPr lang="ru-RU" sz="1100" b="1" dirty="0" smtClean="0">
                <a:solidFill>
                  <a:srgbClr val="C00000"/>
                </a:solidFill>
              </a:rPr>
              <a:t>430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C00000"/>
                </a:solidFill>
              </a:rPr>
              <a:t>70%</a:t>
            </a:r>
            <a:r>
              <a:rPr lang="ru-RU" sz="1100" dirty="0" smtClean="0">
                <a:solidFill>
                  <a:srgbClr val="002060"/>
                </a:solidFill>
              </a:rPr>
              <a:t> скидка от платы, взимаемой с родителей за присмотр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 и уход за детьми в ДОУ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Компенсация платы за присмотр и уход за детьми в 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ДОУ –  </a:t>
            </a:r>
            <a:r>
              <a:rPr lang="ru-RU" sz="1100" b="1" dirty="0" smtClean="0">
                <a:solidFill>
                  <a:srgbClr val="C00000"/>
                </a:solidFill>
              </a:rPr>
              <a:t>7</a:t>
            </a:r>
            <a:r>
              <a:rPr lang="ru-RU" sz="1100" b="1" i="1" dirty="0" smtClean="0">
                <a:solidFill>
                  <a:srgbClr val="C00000"/>
                </a:solidFill>
              </a:rPr>
              <a:t>0%</a:t>
            </a:r>
            <a:r>
              <a:rPr lang="ru-RU" sz="1100" i="1" dirty="0" smtClean="0">
                <a:solidFill>
                  <a:srgbClr val="002060"/>
                </a:solidFill>
              </a:rPr>
              <a:t> от среднего размера платы по области (1410 рублей)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Бесплатное питание обучающихся из расчета </a:t>
            </a:r>
            <a:r>
              <a:rPr lang="ru-RU" sz="1100" b="1" dirty="0" smtClean="0">
                <a:solidFill>
                  <a:srgbClr val="C00000"/>
                </a:solidFill>
              </a:rPr>
              <a:t>40 рублей в день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Денежная выплата на школьную форму – </a:t>
            </a:r>
            <a:r>
              <a:rPr lang="ru-RU" sz="1100" b="1" dirty="0" smtClean="0">
                <a:solidFill>
                  <a:srgbClr val="002060"/>
                </a:solidFill>
              </a:rPr>
              <a:t>  </a:t>
            </a:r>
            <a:r>
              <a:rPr lang="ru-RU" sz="1100" b="1" dirty="0" smtClean="0">
                <a:solidFill>
                  <a:srgbClr val="C00000"/>
                </a:solidFill>
              </a:rPr>
              <a:t>7000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Возмещение расходов за обучение членов многодетной семьи – </a:t>
            </a:r>
            <a:r>
              <a:rPr lang="ru-RU" sz="1100" b="1" dirty="0" smtClean="0">
                <a:solidFill>
                  <a:srgbClr val="C00000"/>
                </a:solidFill>
              </a:rPr>
              <a:t>100%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Компенсация расходов за коммунальные услуги в размере </a:t>
            </a:r>
            <a:r>
              <a:rPr lang="ru-RU" sz="1100" b="1" dirty="0" smtClean="0">
                <a:solidFill>
                  <a:srgbClr val="C00000"/>
                </a:solidFill>
              </a:rPr>
              <a:t>30 %</a:t>
            </a:r>
          </a:p>
          <a:p>
            <a:pPr marL="171450" indent="-171450" algn="just"/>
            <a:r>
              <a:rPr lang="ru-RU" sz="1100" b="1" dirty="0" smtClean="0">
                <a:solidFill>
                  <a:srgbClr val="C00000"/>
                </a:solidFill>
              </a:rPr>
              <a:t>  </a:t>
            </a:r>
            <a:r>
              <a:rPr lang="ru-RU" sz="1100" dirty="0" smtClean="0">
                <a:solidFill>
                  <a:srgbClr val="002060"/>
                </a:solidFill>
              </a:rPr>
              <a:t>(за обращение с ТКО </a:t>
            </a:r>
            <a:r>
              <a:rPr lang="ru-RU" sz="1100" b="1" dirty="0" smtClean="0">
                <a:solidFill>
                  <a:srgbClr val="C00000"/>
                </a:solidFill>
              </a:rPr>
              <a:t>70 %  </a:t>
            </a:r>
            <a:r>
              <a:rPr lang="ru-RU" sz="1100" dirty="0" smtClean="0">
                <a:solidFill>
                  <a:srgbClr val="002060"/>
                </a:solidFill>
              </a:rPr>
              <a:t>суммы платы 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Денежная выплата на твердое топливо - </a:t>
            </a:r>
            <a:r>
              <a:rPr lang="ru-RU" sz="1100" b="1" dirty="0" smtClean="0">
                <a:solidFill>
                  <a:srgbClr val="C00000"/>
                </a:solidFill>
              </a:rPr>
              <a:t>11 300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Единовременная денежная выплата на приобретение 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КРС молочного направления – </a:t>
            </a:r>
            <a:r>
              <a:rPr lang="ru-RU" sz="1100" b="1" dirty="0" smtClean="0">
                <a:solidFill>
                  <a:srgbClr val="002060"/>
                </a:solidFill>
              </a:rPr>
              <a:t>  </a:t>
            </a:r>
            <a:r>
              <a:rPr lang="ru-RU" sz="1100" b="1" dirty="0" smtClean="0">
                <a:solidFill>
                  <a:srgbClr val="C00000"/>
                </a:solidFill>
              </a:rPr>
              <a:t>69 160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Бесплатный проезд городским транспортом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Бесплатное посещение физкультурно-оздоровительных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 комплексов, бассейнов</a:t>
            </a: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785926"/>
            <a:ext cx="381424" cy="3121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5008" y="1142984"/>
            <a:ext cx="32921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1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100" dirty="0" smtClean="0">
                <a:solidFill>
                  <a:srgbClr val="002060"/>
                </a:solidFill>
              </a:rPr>
              <a:t>  –  </a:t>
            </a:r>
            <a:r>
              <a:rPr lang="ru-RU" sz="1100" b="1" dirty="0" smtClean="0">
                <a:solidFill>
                  <a:srgbClr val="C00000"/>
                </a:solidFill>
              </a:rPr>
              <a:t>40%</a:t>
            </a:r>
            <a:r>
              <a:rPr lang="ru-RU" sz="11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</a:t>
            </a:r>
            <a:r>
              <a:rPr lang="ru-RU" sz="11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826" y="2428868"/>
            <a:ext cx="2500330" cy="425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Обеспечение детей полноценным питанием  в возрасте  до 3 лет  </a:t>
            </a:r>
            <a:r>
              <a:rPr lang="ru-RU" sz="1100" i="1" dirty="0" smtClean="0">
                <a:solidFill>
                  <a:srgbClr val="002060"/>
                </a:solidFill>
              </a:rPr>
              <a:t>(обращаться в медицинское учреждение)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Бесплатное обеспечение детей в возрасте до 6 лет необходимыми лекарственными препаратами по рецептам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5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Однократное предоставление земельного участка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Предоставление ипотечного кредита (займа) по льготной процентной ставке </a:t>
            </a:r>
            <a:r>
              <a:rPr lang="ru-RU" sz="1100" b="1" dirty="0" smtClean="0">
                <a:solidFill>
                  <a:srgbClr val="C00000"/>
                </a:solidFill>
              </a:rPr>
              <a:t>6%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375B2F"/>
                </a:solidFill>
              </a:rPr>
              <a:t>годовых  </a:t>
            </a:r>
            <a:r>
              <a:rPr lang="ru-RU" sz="1100" i="1" dirty="0" smtClean="0">
                <a:solidFill>
                  <a:srgbClr val="375B2F"/>
                </a:solidFill>
              </a:rPr>
              <a:t>(обращаться в кредитную организацию)</a:t>
            </a:r>
          </a:p>
          <a:p>
            <a:pPr marL="171450" indent="-171450" algn="just"/>
            <a:endParaRPr lang="ru-RU" sz="3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Погашение обязательств по ипотечным жилищным кредитам в размере </a:t>
            </a:r>
            <a:r>
              <a:rPr lang="ru-RU" sz="1100" b="1" dirty="0" smtClean="0">
                <a:solidFill>
                  <a:srgbClr val="C00000"/>
                </a:solidFill>
              </a:rPr>
              <a:t>не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более    450 тыс. рублей </a:t>
            </a:r>
            <a:r>
              <a:rPr lang="ru-RU" sz="1100" i="1" dirty="0" smtClean="0">
                <a:solidFill>
                  <a:srgbClr val="375B2F"/>
                </a:solidFill>
              </a:rPr>
              <a:t>(обращаться в кредитную  организацию или   АО  «Агентство   ипотечного жилищного  кредитования»)</a:t>
            </a:r>
            <a:endParaRPr lang="ru-RU" sz="1100" dirty="0" smtClean="0">
              <a:solidFill>
                <a:srgbClr val="375B2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5000636"/>
            <a:ext cx="63579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Областной материнский (семейный) капитал –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100 000 рублей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Субсидирование процентной ставки по кредиту полученному  на строительство жилья – </a:t>
            </a:r>
            <a:r>
              <a:rPr lang="ru-RU" sz="1100" b="1" dirty="0" smtClean="0">
                <a:solidFill>
                  <a:srgbClr val="C00000"/>
                </a:solidFill>
              </a:rPr>
              <a:t>100 %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Единовременная денежная выплата на приобретение или строительство жилого помещения при рождении одновременно трех и более детей или при повторном рождении в трехлетнем периоде двух двоен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9631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106710"/>
            <a:ext cx="381424" cy="31213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57998" y="61387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05" y="3021871"/>
            <a:ext cx="381424" cy="3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EDB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7880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Послание Президента Российской Федерации 2020 года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9631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9975" y="590377"/>
            <a:ext cx="75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Новые меры социальной </a:t>
            </a:r>
            <a:r>
              <a:rPr lang="ru-RU" sz="2400" b="1" dirty="0" err="1" smtClean="0">
                <a:solidFill>
                  <a:srgbClr val="C00000"/>
                </a:solidFill>
              </a:rPr>
              <a:t>поддрежки</a:t>
            </a:r>
            <a:r>
              <a:rPr lang="ru-RU" sz="2400" b="1" dirty="0" smtClean="0">
                <a:solidFill>
                  <a:srgbClr val="C00000"/>
                </a:solidFill>
              </a:rPr>
              <a:t> семей с детьми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933056"/>
            <a:ext cx="432048" cy="369332"/>
          </a:xfrm>
          <a:prstGeom prst="rect">
            <a:avLst/>
          </a:prstGeom>
          <a:solidFill>
            <a:srgbClr val="C0EEDB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602210" y="1241636"/>
            <a:ext cx="8066982" cy="5140160"/>
            <a:chOff x="1148" y="1436"/>
            <a:chExt cx="3553" cy="2137"/>
          </a:xfrm>
        </p:grpSpPr>
        <p:sp>
          <p:nvSpPr>
            <p:cNvPr id="28" name="Freeform 27"/>
            <p:cNvSpPr>
              <a:spLocks/>
            </p:cNvSpPr>
            <p:nvPr/>
          </p:nvSpPr>
          <p:spPr bwMode="gray">
            <a:xfrm rot="575181">
              <a:off x="1148" y="1436"/>
              <a:ext cx="1943" cy="104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 rot="21119171">
              <a:off x="1165" y="2491"/>
              <a:ext cx="1899" cy="1082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 rot="521906">
              <a:off x="2743" y="2518"/>
              <a:ext cx="1958" cy="1052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gray">
            <a:xfrm rot="21131375">
              <a:off x="2722" y="1450"/>
              <a:ext cx="1860" cy="109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gray">
            <a:xfrm>
              <a:off x="2406" y="1916"/>
              <a:ext cx="1020" cy="9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gray">
            <a:xfrm>
              <a:off x="1369" y="1747"/>
              <a:ext cx="1148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Предоставление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ежемесячной выплаты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на детей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от 3  до 7 лет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Размер – </a:t>
              </a:r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4745 рублей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       </a:t>
              </a:r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  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(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50% от ВПМ для детей)</a:t>
              </a: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3188" y="1754"/>
              <a:ext cx="127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 Обеспечение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бесплатным горячим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питанием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всех учеников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начальной  школы 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с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первого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по четвёртый класс</a:t>
              </a:r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1357" y="2765"/>
              <a:ext cx="1452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  Предоставление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федерального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материнского капитала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при рождении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первого 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ребенка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в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семье 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–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466 617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рублей,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а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при рождении второго  ребенка в семье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–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150 000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рублей.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Общая сумма –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616 617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 рублей</a:t>
              </a: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2956" y="2923"/>
              <a:ext cx="131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 b="1">
                <a:solidFill>
                  <a:srgbClr val="0038A8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106086" y="442719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rPr>
              <a:t>Продление                                                                                 ежемесячной 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выплаты </a:t>
            </a:r>
            <a:r>
              <a: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первого </a:t>
            </a:r>
            <a:r>
              <a: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rPr>
              <a:t>                                        ребенка  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от 1,5 до 3 лет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Доход семьи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не выше 2-кратной ВПМ (21048 руб.)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Размер выплаты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с 2020 г.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9490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 рублей</a:t>
            </a:r>
          </a:p>
        </p:txBody>
      </p:sp>
      <p:pic>
        <p:nvPicPr>
          <p:cNvPr id="52" name="Рисунок 51" descr="904682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1258" y="2428868"/>
            <a:ext cx="1872208" cy="221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437" y="3748390"/>
            <a:ext cx="316676" cy="347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95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958</Words>
  <Application>Microsoft Office PowerPoint</Application>
  <PresentationFormat>Экран (4:3)</PresentationFormat>
  <Paragraphs>120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utsr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kulaev</dc:creator>
  <cp:lastModifiedBy>ZKP</cp:lastModifiedBy>
  <cp:revision>157</cp:revision>
  <cp:lastPrinted>2020-02-11T06:36:08Z</cp:lastPrinted>
  <dcterms:created xsi:type="dcterms:W3CDTF">2020-01-22T16:12:04Z</dcterms:created>
  <dcterms:modified xsi:type="dcterms:W3CDTF">2020-02-25T07:27:57Z</dcterms:modified>
</cp:coreProperties>
</file>